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embeddedFontLst>
    <p:embeddedFont>
      <p:font typeface="Calibri" panose="020F0502020204030204" pitchFamily="34" charset="0"/>
      <p:regular r:id="rId15"/>
      <p:bold r:id="rId16"/>
      <p:italic r:id="rId17"/>
      <p:boldItalic r:id="rId18"/>
    </p:embeddedFont>
    <p:embeddedFont>
      <p:font typeface="Lato" panose="020F0502020204030203" pitchFamily="34" charset="77"/>
      <p:regular r:id="rId19"/>
      <p:bold r:id="rId20"/>
      <p:italic r:id="rId21"/>
      <p:boldItalic r:id="rId22"/>
    </p:embeddedFont>
    <p:embeddedFont>
      <p:font typeface="Nunito" pitchFamily="2" charset="77"/>
      <p:regular r:id="rId23"/>
      <p:bold r:id="rId24"/>
      <p:italic r:id="rId25"/>
      <p:boldItalic r:id="rId26"/>
    </p:embeddedFont>
    <p:embeddedFont>
      <p:font typeface="Proxima Nova" panose="02000506030000020004" pitchFamily="2"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07"/>
    <p:restoredTop sz="94674"/>
  </p:normalViewPr>
  <p:slideViewPr>
    <p:cSldViewPr snapToGrid="0">
      <p:cViewPr varScale="1">
        <p:scale>
          <a:sx n="133" d="100"/>
          <a:sy n="133" d="100"/>
        </p:scale>
        <p:origin x="336" y="184"/>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4.fntdata"/><Relationship Id="rId26" Type="http://schemas.openxmlformats.org/officeDocument/2006/relationships/font" Target="fonts/font12.fntdata"/><Relationship Id="rId3" Type="http://schemas.openxmlformats.org/officeDocument/2006/relationships/slide" Target="slides/slide2.xml"/><Relationship Id="rId21" Type="http://schemas.openxmlformats.org/officeDocument/2006/relationships/font" Target="fonts/font7.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5" Type="http://schemas.openxmlformats.org/officeDocument/2006/relationships/font" Target="fonts/font11.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29"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0.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font" Target="fonts/font9.fntdata"/><Relationship Id="rId28"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font" Target="fonts/font5.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 Id="rId22" Type="http://schemas.openxmlformats.org/officeDocument/2006/relationships/font" Target="fonts/font8.fntdata"/><Relationship Id="rId27" Type="http://schemas.openxmlformats.org/officeDocument/2006/relationships/font" Target="fonts/font13.fntdata"/><Relationship Id="rId30" Type="http://schemas.openxmlformats.org/officeDocument/2006/relationships/font" Target="fonts/font16.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Hi, today I’m going to talk about my honours research project. My project was deep learning for analysing immune cell interactions. I researched deep learning methods as a way of analysing interactions between immune cells.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f57f265af_0_6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f57f265af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Now to answer the question: can we find an underlying structure in the images of immune cells? </a:t>
            </a:r>
            <a:endParaRPr/>
          </a:p>
          <a:p>
            <a:pPr marL="0" lvl="0" indent="0" algn="l" rtl="0">
              <a:spcBef>
                <a:spcPts val="0"/>
              </a:spcBef>
              <a:spcAft>
                <a:spcPts val="0"/>
              </a:spcAft>
              <a:buNone/>
            </a:pPr>
            <a:endParaRPr/>
          </a:p>
          <a:p>
            <a:pPr marL="0" lvl="0" indent="0" algn="l" rtl="0">
              <a:spcBef>
                <a:spcPts val="0"/>
              </a:spcBef>
              <a:spcAft>
                <a:spcPts val="0"/>
              </a:spcAft>
              <a:buNone/>
            </a:pPr>
            <a:r>
              <a:rPr lang="en-GB"/>
              <a:t>For this we needed to compare it to a baseline performance. The image on the left is UMAP ran on the images before they have been reduced in dimensions. The image on the right is after.  We were expecting 3 clusters but did not really achieve that.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f57f265af_0_6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f57f265af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And for our other question, can we quantify interaction in unseen images of immune cells? The answer seems to be yes. The graph here shows a plot of the lines of best fit for our predicted values compared to our true values. So if the predicted value is close to the true value it should lie in the diagonal. There are some errors but overall we got a RMSE score of 1.838.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1cb9dad71_0_49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1cb9dad71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a:solidFill>
                  <a:schemeClr val="dk2"/>
                </a:solidFill>
                <a:latin typeface="Calibri"/>
                <a:ea typeface="Calibri"/>
                <a:cs typeface="Calibri"/>
                <a:sym typeface="Calibri"/>
              </a:rPr>
              <a:t>I had two aims to my research: answering these questions. </a:t>
            </a:r>
            <a:endParaRPr sz="130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a:solidFill>
                  <a:schemeClr val="dk2"/>
                </a:solidFill>
                <a:latin typeface="Calibri"/>
                <a:ea typeface="Calibri"/>
                <a:cs typeface="Calibri"/>
                <a:sym typeface="Calibri"/>
              </a:rPr>
              <a:t>Have I found an underlying structure in images? it does not seem so, but this could be down to multiple factors. it could be that we picked too small of a window size which gave us too much of a local view and not global enough. it could also be that there are too many experimental conditions behind each image, so datasets should be carefully curated. however autoencoders work on this data and are a good founding block for working with high dimensional images </a:t>
            </a:r>
            <a:endParaRPr sz="130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a:solidFill>
                  <a:schemeClr val="dk2"/>
                </a:solidFill>
                <a:latin typeface="Calibri"/>
                <a:ea typeface="Calibri"/>
                <a:cs typeface="Calibri"/>
                <a:sym typeface="Calibri"/>
              </a:rPr>
              <a:t>Was I able to quantify interaction from these images? Yes. RMSE score for our regression model was low. The autoencoder dimensionality reduction worked well.</a:t>
            </a:r>
            <a:endParaRPr sz="130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a:solidFill>
                  <a:schemeClr val="dk2"/>
                </a:solidFill>
                <a:latin typeface="Calibri"/>
                <a:ea typeface="Calibri"/>
                <a:cs typeface="Calibri"/>
                <a:sym typeface="Calibri"/>
              </a:rPr>
              <a:t>Of course our regression model is limited by the metric it uses. other metrics could be crafted to best suit the task, to account for things like agglomeration of cells around another (without overlap).</a:t>
            </a:r>
            <a:endParaRPr sz="130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a:solidFill>
                  <a:schemeClr val="dk2"/>
                </a:solidFill>
                <a:latin typeface="Calibri"/>
                <a:ea typeface="Calibri"/>
                <a:cs typeface="Calibri"/>
                <a:sym typeface="Calibri"/>
              </a:rPr>
              <a:t>To conclude, Immunology research is important for us to better understand our immune system and how to protect ourselves from alien forces like viruses.</a:t>
            </a:r>
            <a:endParaRPr sz="130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a:solidFill>
                  <a:schemeClr val="dk2"/>
                </a:solidFill>
                <a:latin typeface="Calibri"/>
                <a:ea typeface="Calibri"/>
                <a:cs typeface="Calibri"/>
                <a:sym typeface="Calibri"/>
              </a:rPr>
              <a:t>There seems to be a gap in research in applying deep learning to the analysis of images of immune cells, even though closely related fields, for example cancer research has shown successful results for detecting cancer through deep learning techniques.</a:t>
            </a:r>
            <a:endParaRPr sz="130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a:solidFill>
                  <a:schemeClr val="dk2"/>
                </a:solidFill>
                <a:latin typeface="Calibri"/>
                <a:ea typeface="Calibri"/>
                <a:cs typeface="Calibri"/>
                <a:sym typeface="Calibri"/>
              </a:rPr>
              <a:t>We have shown that deep learning shows promise in the context of analysing immune cell interactions by developing an autoencoder and a deep regression model on top of that autoencoder. </a:t>
            </a:r>
            <a:endParaRPr sz="130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a:solidFill>
                  <a:schemeClr val="dk2"/>
                </a:solidFill>
                <a:latin typeface="Calibri"/>
                <a:ea typeface="Calibri"/>
                <a:cs typeface="Calibri"/>
                <a:sym typeface="Calibri"/>
              </a:rPr>
              <a:t>The research that has been conducted here only represents a sub-division of what could be possible with deep learning. Future work could include looking at the morphology of cells using deep segmentation models, or developing other interaction metrics. </a:t>
            </a:r>
            <a:endParaRPr sz="1300">
              <a:solidFill>
                <a:schemeClr val="dk2"/>
              </a:solidFill>
              <a:latin typeface="Calibri"/>
              <a:ea typeface="Calibri"/>
              <a:cs typeface="Calibri"/>
              <a:sym typeface="Calibri"/>
            </a:endParaRPr>
          </a:p>
          <a:p>
            <a:pPr marL="0" lvl="0" indent="0" algn="l" rtl="0">
              <a:spcBef>
                <a:spcPts val="16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1cb9dad71_0_4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1cb9dad71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a:t>To talk about the motivation for the project, I need to go into some immunology background. So let’s talk about our immune system. </a:t>
            </a:r>
            <a:endParaRPr sz="1000"/>
          </a:p>
          <a:p>
            <a:pPr marL="0" lvl="0" indent="0" algn="l" rtl="0">
              <a:lnSpc>
                <a:spcPct val="115000"/>
              </a:lnSpc>
              <a:spcBef>
                <a:spcPts val="1200"/>
              </a:spcBef>
              <a:spcAft>
                <a:spcPts val="0"/>
              </a:spcAft>
              <a:buNone/>
            </a:pPr>
            <a:r>
              <a:rPr lang="en-GB" sz="1000"/>
              <a:t>Our immune system is our protective shield against pathogens. It functions by discriminating between what is part of our self, and what isn’t, and fighting what is alien to it. You can picture it as a speed date. Our immune cells go on quick date with each other, and depending on how much they are compatible, they will generate a positive reaction, so an immune reaction, or a negative reaction → either a lack of reaction or an attack against itself.</a:t>
            </a:r>
            <a:endParaRPr sz="1000"/>
          </a:p>
          <a:p>
            <a:pPr marL="0" lvl="0" indent="0" algn="l" rtl="0">
              <a:lnSpc>
                <a:spcPct val="115000"/>
              </a:lnSpc>
              <a:spcBef>
                <a:spcPts val="1200"/>
              </a:spcBef>
              <a:spcAft>
                <a:spcPts val="0"/>
              </a:spcAft>
              <a:buNone/>
            </a:pPr>
            <a:r>
              <a:rPr lang="en-GB" sz="1000"/>
              <a:t>Like on a date, the interactions between immune cells can be enhanced by the use of foreign substances -- drugs. Studying the reactions of immune cells under the influence of different types of drugs is key to the development of drugs for diseases such as viral infections, cancer or auto-immune diseases. So this is why studying immune cell interactions is interesting.</a:t>
            </a:r>
            <a:endParaRPr sz="1000"/>
          </a:p>
          <a:p>
            <a:pPr marL="0" lvl="0" indent="0" algn="l" rtl="0">
              <a:lnSpc>
                <a:spcPct val="115000"/>
              </a:lnSpc>
              <a:spcBef>
                <a:spcPts val="1200"/>
              </a:spcBef>
              <a:spcAft>
                <a:spcPts val="0"/>
              </a:spcAft>
              <a:buNone/>
            </a:pPr>
            <a:r>
              <a:rPr lang="en-GB" sz="1000"/>
              <a:t>The immune cells we are interested in in this case are T-cells (in blue), and Dendritic cells (in purple). The interaction between T-cells and dendritic cells is key in generating the antibodies we need to fight dangerous substances such as viruses.</a:t>
            </a:r>
            <a:endParaRPr sz="1000"/>
          </a:p>
          <a:p>
            <a:pPr marL="0" lvl="0" indent="0" algn="l" rtl="0">
              <a:lnSpc>
                <a:spcPct val="115000"/>
              </a:lnSpc>
              <a:spcBef>
                <a:spcPts val="1200"/>
              </a:spcBef>
              <a:spcAft>
                <a:spcPts val="1600"/>
              </a:spcAft>
              <a:buClr>
                <a:schemeClr val="dk2"/>
              </a:buClr>
              <a:buSzPts val="1100"/>
              <a:buFont typeface="Arial"/>
              <a:buNone/>
            </a:pPr>
            <a:endParaRPr sz="1800">
              <a:solidFill>
                <a:schemeClr val="dk2"/>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1cb9dad71_0_4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1cb9dad71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a:t>We want to apply deep learning to this immunology context because studying immune cells could be particularly studied to deep learning</a:t>
            </a:r>
            <a:endParaRPr sz="1000"/>
          </a:p>
          <a:p>
            <a:pPr marL="0" lvl="0" indent="0" algn="l" rtl="0">
              <a:lnSpc>
                <a:spcPct val="115000"/>
              </a:lnSpc>
              <a:spcBef>
                <a:spcPts val="1200"/>
              </a:spcBef>
              <a:spcAft>
                <a:spcPts val="0"/>
              </a:spcAft>
              <a:buNone/>
            </a:pPr>
            <a:r>
              <a:rPr lang="en-GB" sz="1000"/>
              <a:t>The reactions are often studied through pictures of immune cells by immunology researchers. They have provided us with a large amount of high-dimensional data </a:t>
            </a:r>
            <a:endParaRPr sz="130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en-GB" sz="1300">
                <a:solidFill>
                  <a:schemeClr val="dk2"/>
                </a:solidFill>
                <a:latin typeface="Calibri"/>
                <a:ea typeface="Calibri"/>
                <a:cs typeface="Calibri"/>
                <a:sym typeface="Calibri"/>
              </a:rPr>
              <a:t>Previous research has shown neural networks are efficient in processing images: </a:t>
            </a:r>
            <a:r>
              <a:rPr lang="en-GB">
                <a:solidFill>
                  <a:schemeClr val="dk2"/>
                </a:solidFill>
                <a:latin typeface="Calibri"/>
                <a:ea typeface="Calibri"/>
                <a:cs typeface="Calibri"/>
                <a:sym typeface="Calibri"/>
              </a:rPr>
              <a:t>recent advances have successfully applied deep learning to cancer research </a:t>
            </a:r>
            <a:endParaRPr>
              <a:solidFill>
                <a:schemeClr val="dk2"/>
              </a:solidFill>
              <a:latin typeface="Calibri"/>
              <a:ea typeface="Calibri"/>
              <a:cs typeface="Calibri"/>
              <a:sym typeface="Calibri"/>
            </a:endParaRPr>
          </a:p>
          <a:p>
            <a:pPr marL="457200" lvl="0" indent="-311150" algn="l" rtl="0">
              <a:lnSpc>
                <a:spcPct val="115000"/>
              </a:lnSpc>
              <a:spcBef>
                <a:spcPts val="1600"/>
              </a:spcBef>
              <a:spcAft>
                <a:spcPts val="0"/>
              </a:spcAft>
              <a:buClr>
                <a:schemeClr val="dk2"/>
              </a:buClr>
              <a:buSzPts val="1300"/>
              <a:buFont typeface="Calibri"/>
              <a:buChar char="●"/>
            </a:pPr>
            <a:r>
              <a:rPr lang="en-GB" sz="1300">
                <a:solidFill>
                  <a:schemeClr val="dk2"/>
                </a:solidFill>
                <a:latin typeface="Calibri"/>
                <a:ea typeface="Calibri"/>
                <a:cs typeface="Calibri"/>
                <a:sym typeface="Calibri"/>
              </a:rPr>
              <a:t>We want to explore the use of autoencoders for analysing these images</a:t>
            </a:r>
            <a:endParaRPr sz="1300">
              <a:solidFill>
                <a:schemeClr val="dk2"/>
              </a:solidFill>
              <a:latin typeface="Calibri"/>
              <a:ea typeface="Calibri"/>
              <a:cs typeface="Calibri"/>
              <a:sym typeface="Calibri"/>
            </a:endParaRPr>
          </a:p>
          <a:p>
            <a:pPr marL="457200" lvl="0" indent="-311150" algn="l" rtl="0">
              <a:lnSpc>
                <a:spcPct val="115000"/>
              </a:lnSpc>
              <a:spcBef>
                <a:spcPts val="0"/>
              </a:spcBef>
              <a:spcAft>
                <a:spcPts val="0"/>
              </a:spcAft>
              <a:buClr>
                <a:schemeClr val="dk2"/>
              </a:buClr>
              <a:buSzPts val="1300"/>
              <a:buFont typeface="Calibri"/>
              <a:buChar char="●"/>
            </a:pPr>
            <a:r>
              <a:rPr lang="en-GB" sz="1300">
                <a:solidFill>
                  <a:schemeClr val="dk2"/>
                </a:solidFill>
                <a:latin typeface="Calibri"/>
                <a:ea typeface="Calibri"/>
                <a:cs typeface="Calibri"/>
                <a:sym typeface="Calibri"/>
              </a:rPr>
              <a:t>An autoencoder is a type of neural network with a symmetrical inner structure which is trained to map its input to its output while reducing the dimensions from the input. The idea is to obtain a smaller representation of the input that can be efficiently reconstructed.</a:t>
            </a:r>
            <a:endParaRPr sz="130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a:solidFill>
                  <a:schemeClr val="dk2"/>
                </a:solidFill>
                <a:latin typeface="Calibri"/>
                <a:ea typeface="Calibri"/>
                <a:cs typeface="Calibri"/>
                <a:sym typeface="Calibri"/>
              </a:rPr>
              <a:t>This would gives us two parts to our research:</a:t>
            </a:r>
            <a:endParaRPr sz="1300">
              <a:solidFill>
                <a:schemeClr val="dk2"/>
              </a:solidFill>
              <a:latin typeface="Calibri"/>
              <a:ea typeface="Calibri"/>
              <a:cs typeface="Calibri"/>
              <a:sym typeface="Calibri"/>
            </a:endParaRPr>
          </a:p>
          <a:p>
            <a:pPr marL="914400" lvl="1" indent="-298450" algn="l" rtl="0">
              <a:lnSpc>
                <a:spcPct val="115000"/>
              </a:lnSpc>
              <a:spcBef>
                <a:spcPts val="1600"/>
              </a:spcBef>
              <a:spcAft>
                <a:spcPts val="0"/>
              </a:spcAft>
              <a:buClr>
                <a:schemeClr val="dk2"/>
              </a:buClr>
              <a:buSzPts val="1100"/>
              <a:buFont typeface="Calibri"/>
              <a:buChar char="○"/>
            </a:pPr>
            <a:r>
              <a:rPr lang="en-GB">
                <a:solidFill>
                  <a:schemeClr val="dk2"/>
                </a:solidFill>
                <a:latin typeface="Calibri"/>
                <a:ea typeface="Calibri"/>
                <a:cs typeface="Calibri"/>
                <a:sym typeface="Calibri"/>
              </a:rPr>
              <a:t>Unsupervised learning → visualisation of the data in 2D plane with the UMAP visualisation technique </a:t>
            </a:r>
            <a:endParaRPr>
              <a:solidFill>
                <a:schemeClr val="dk2"/>
              </a:solidFill>
              <a:latin typeface="Calibri"/>
              <a:ea typeface="Calibri"/>
              <a:cs typeface="Calibri"/>
              <a:sym typeface="Calibri"/>
            </a:endParaRPr>
          </a:p>
          <a:p>
            <a:pPr marL="914400" lvl="1" indent="-298450" algn="l" rtl="0">
              <a:lnSpc>
                <a:spcPct val="115000"/>
              </a:lnSpc>
              <a:spcBef>
                <a:spcPts val="0"/>
              </a:spcBef>
              <a:spcAft>
                <a:spcPts val="0"/>
              </a:spcAft>
              <a:buClr>
                <a:schemeClr val="dk2"/>
              </a:buClr>
              <a:buSzPts val="1100"/>
              <a:buFont typeface="Calibri"/>
              <a:buChar char="○"/>
            </a:pPr>
            <a:r>
              <a:rPr lang="en-GB">
                <a:solidFill>
                  <a:schemeClr val="dk2"/>
                </a:solidFill>
                <a:latin typeface="Calibri"/>
                <a:ea typeface="Calibri"/>
                <a:cs typeface="Calibri"/>
                <a:sym typeface="Calibri"/>
              </a:rPr>
              <a:t>Building block for supervised learning → regression model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22d1df17f_0_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22d1df1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These were the aims of our experiments:</a:t>
            </a:r>
            <a:endParaRPr/>
          </a:p>
          <a:p>
            <a:pPr marL="457200" lvl="0" indent="-298450" algn="l" rtl="0">
              <a:spcBef>
                <a:spcPts val="0"/>
              </a:spcBef>
              <a:spcAft>
                <a:spcPts val="0"/>
              </a:spcAft>
              <a:buSzPts val="1100"/>
              <a:buChar char="-"/>
            </a:pPr>
            <a:r>
              <a:rPr lang="en-GB"/>
              <a:t>Is there an underlying structure in images of immune cells under different experimental conditions?</a:t>
            </a:r>
            <a:endParaRPr/>
          </a:p>
          <a:p>
            <a:pPr marL="457200" lvl="0" indent="0" algn="l" rtl="0">
              <a:spcBef>
                <a:spcPts val="0"/>
              </a:spcBef>
              <a:spcAft>
                <a:spcPts val="0"/>
              </a:spcAft>
              <a:buNone/>
            </a:pPr>
            <a:r>
              <a:rPr lang="en-GB"/>
              <a:t>→ autoencoder + visualisation technique can help us with that</a:t>
            </a:r>
            <a:endParaRPr/>
          </a:p>
          <a:p>
            <a:pPr marL="457200" lvl="0" indent="0" algn="l" rtl="0">
              <a:spcBef>
                <a:spcPts val="0"/>
              </a:spcBef>
              <a:spcAft>
                <a:spcPts val="0"/>
              </a:spcAft>
              <a:buNone/>
            </a:pPr>
            <a:endParaRPr/>
          </a:p>
          <a:p>
            <a:pPr marL="457200" lvl="0" indent="-298450" algn="l" rtl="0">
              <a:spcBef>
                <a:spcPts val="0"/>
              </a:spcBef>
              <a:spcAft>
                <a:spcPts val="0"/>
              </a:spcAft>
              <a:buSzPts val="1100"/>
              <a:buChar char="-"/>
            </a:pPr>
            <a:r>
              <a:rPr lang="en-GB"/>
              <a:t>can we quantify interaction between cells from an image of immune cells?</a:t>
            </a:r>
            <a:endParaRPr/>
          </a:p>
          <a:p>
            <a:pPr marL="457200" lvl="0" indent="0" algn="l" rtl="0">
              <a:spcBef>
                <a:spcPts val="0"/>
              </a:spcBef>
              <a:spcAft>
                <a:spcPts val="0"/>
              </a:spcAft>
              <a:buNone/>
            </a:pPr>
            <a:r>
              <a:rPr lang="en-GB"/>
              <a:t>we can do this with a deep regression model</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6d988795_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f6d98879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illustrate, these are some raw images of immune cells we were provided. we have T-cells in a well on the left, and dendritic cells in a well on the right. both the images were taken from the same setup, but we have a separate picture for each because the cells were loaded with different fluorescent dyes.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2003708e0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2003708e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So what did I build? I will walk through this system diagram. </a:t>
            </a:r>
            <a:endParaRPr/>
          </a:p>
          <a:p>
            <a:pPr marL="0" lvl="0" indent="0" algn="l" rtl="0">
              <a:spcBef>
                <a:spcPts val="0"/>
              </a:spcBef>
              <a:spcAft>
                <a:spcPts val="0"/>
              </a:spcAft>
              <a:buNone/>
            </a:pPr>
            <a:endParaRPr/>
          </a:p>
          <a:p>
            <a:pPr marL="0" lvl="0" indent="0" algn="l" rtl="0">
              <a:spcBef>
                <a:spcPts val="0"/>
              </a:spcBef>
              <a:spcAft>
                <a:spcPts val="0"/>
              </a:spcAft>
              <a:buNone/>
            </a:pPr>
            <a:r>
              <a:rPr lang="en-GB"/>
              <a:t>We took the raw pictures of immune cells and created a dataset from sub-images by passing a sliding window over the images. This allowed us to get more detail from the image as well as create a bigger dataset. From the images shown in the previous slide we can see two issues: </a:t>
            </a:r>
            <a:endParaRPr/>
          </a:p>
          <a:p>
            <a:pPr marL="0" lvl="0" indent="0" algn="l" rtl="0">
              <a:spcBef>
                <a:spcPts val="0"/>
              </a:spcBef>
              <a:spcAft>
                <a:spcPts val="0"/>
              </a:spcAft>
              <a:buNone/>
            </a:pPr>
            <a:endParaRPr/>
          </a:p>
          <a:p>
            <a:pPr marL="0" lvl="0" indent="0" algn="l" rtl="0">
              <a:spcBef>
                <a:spcPts val="0"/>
              </a:spcBef>
              <a:spcAft>
                <a:spcPts val="0"/>
              </a:spcAft>
              <a:buNone/>
            </a:pPr>
            <a:r>
              <a:rPr lang="en-GB"/>
              <a:t>1/ whole image on its own is too big, too much memory</a:t>
            </a:r>
            <a:endParaRPr/>
          </a:p>
          <a:p>
            <a:pPr marL="0" lvl="0" indent="0" algn="l" rtl="0">
              <a:spcBef>
                <a:spcPts val="0"/>
              </a:spcBef>
              <a:spcAft>
                <a:spcPts val="0"/>
              </a:spcAft>
              <a:buNone/>
            </a:pPr>
            <a:r>
              <a:rPr lang="en-GB"/>
              <a:t>2/ cant see the cells clearly, theyre too small </a:t>
            </a:r>
            <a:endParaRPr/>
          </a:p>
          <a:p>
            <a:pPr marL="0" lvl="0" indent="0" algn="l" rtl="0">
              <a:spcBef>
                <a:spcPts val="0"/>
              </a:spcBef>
              <a:spcAft>
                <a:spcPts val="0"/>
              </a:spcAft>
              <a:buNone/>
            </a:pPr>
            <a:endParaRPr/>
          </a:p>
          <a:p>
            <a:pPr marL="0" lvl="0" indent="0" algn="l" rtl="0">
              <a:spcBef>
                <a:spcPts val="0"/>
              </a:spcBef>
              <a:spcAft>
                <a:spcPts val="0"/>
              </a:spcAft>
              <a:buNone/>
            </a:pPr>
            <a:r>
              <a:rPr lang="en-GB"/>
              <a:t>We then combined the images into a RGB image so that the cells could be seen on the same plane together. </a:t>
            </a:r>
            <a:endParaRPr/>
          </a:p>
          <a:p>
            <a:pPr marL="0" lvl="0" indent="0" algn="l" rtl="0">
              <a:spcBef>
                <a:spcPts val="0"/>
              </a:spcBef>
              <a:spcAft>
                <a:spcPts val="0"/>
              </a:spcAft>
              <a:buNone/>
            </a:pPr>
            <a:endParaRPr/>
          </a:p>
          <a:p>
            <a:pPr marL="0" lvl="0" indent="0" algn="l" rtl="0">
              <a:spcBef>
                <a:spcPts val="0"/>
              </a:spcBef>
              <a:spcAft>
                <a:spcPts val="0"/>
              </a:spcAft>
              <a:buNone/>
            </a:pPr>
            <a:r>
              <a:rPr lang="en-GB"/>
              <a:t>First this dataset was used on its own for training an autoencoder in unsupervised learning. I took the coded representations of the images from the bottleneck of the network and used UMAP to project this data onto a two-dimensional plane to evaluate whether or not there was an underlying structure in the data.</a:t>
            </a:r>
            <a:endParaRPr/>
          </a:p>
          <a:p>
            <a:pPr marL="0" lvl="0" indent="0" algn="l" rtl="0">
              <a:spcBef>
                <a:spcPts val="0"/>
              </a:spcBef>
              <a:spcAft>
                <a:spcPts val="0"/>
              </a:spcAft>
              <a:buNone/>
            </a:pPr>
            <a:endParaRPr/>
          </a:p>
          <a:p>
            <a:pPr marL="0" lvl="0" indent="0" algn="l" rtl="0">
              <a:spcBef>
                <a:spcPts val="0"/>
              </a:spcBef>
              <a:spcAft>
                <a:spcPts val="0"/>
              </a:spcAft>
              <a:buNone/>
            </a:pPr>
            <a:r>
              <a:rPr lang="en-GB"/>
              <a:t>Then in a second development effort, I developed a regression model that would predict an ‘interaction measure’ from the images of immune cells. The idea was that ‘interaction’ would be defined as immune cells overlapping in our images. We obtained an ‘interaction metric’ by segmenting the images and calculating the intersection-over-union of the binary masks obtained in order to get a % of overlap between the immune cells.</a:t>
            </a:r>
            <a:endParaRPr/>
          </a:p>
          <a:p>
            <a:pPr marL="0" lvl="0" indent="0" algn="l" rtl="0">
              <a:spcBef>
                <a:spcPts val="0"/>
              </a:spcBef>
              <a:spcAft>
                <a:spcPts val="0"/>
              </a:spcAft>
              <a:buNone/>
            </a:pPr>
            <a:endParaRPr/>
          </a:p>
          <a:p>
            <a:pPr marL="0" lvl="0" indent="0" algn="l" rtl="0">
              <a:spcBef>
                <a:spcPts val="0"/>
              </a:spcBef>
              <a:spcAft>
                <a:spcPts val="0"/>
              </a:spcAft>
              <a:buNone/>
            </a:pPr>
            <a:r>
              <a:rPr lang="en-GB"/>
              <a:t>These metrics were fed alongside the images to a regression model that was built on top of the autoencoder. The aim was to train the regression model for it to be able to predict a quantity of interaction in unseen images.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6d988795_1_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6d98879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will now go over some implementation specifics. </a:t>
            </a:r>
            <a:endParaRPr/>
          </a:p>
          <a:p>
            <a:pPr marL="0" lvl="0" indent="0" algn="l" rtl="0">
              <a:spcBef>
                <a:spcPts val="0"/>
              </a:spcBef>
              <a:spcAft>
                <a:spcPts val="0"/>
              </a:spcAft>
              <a:buNone/>
            </a:pPr>
            <a:endParaRPr/>
          </a:p>
          <a:p>
            <a:pPr marL="0" lvl="0" indent="0" algn="l" rtl="0">
              <a:spcBef>
                <a:spcPts val="0"/>
              </a:spcBef>
              <a:spcAft>
                <a:spcPts val="0"/>
              </a:spcAft>
              <a:buNone/>
            </a:pPr>
            <a:r>
              <a:rPr lang="en-GB"/>
              <a:t>This diagram shows the structure of the autoencoder. We built a convolutional autoencoder as we were dealing with images. We reduce the image dimensions a total of 5 times to reduce the original dimensions tenfold. We used a traditional structure of convolution + parametric relu activation accompanied by pooling operations.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f6d988795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f6d98879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From this autoencoder we built a regression model. We kept it quite simple. The first part of the model is the same as the first part of the autoencoder as you can see. We then use two fully connected layers separated by dropout to build a robust prediction. we use a linear activation in our final layer, but it is constrained in the kernel so it does not output negative values.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1cb9dad71_0_48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1cb9dad71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 will know talk about the results of our experiments. As we can see autoencoder reconstruction performance is pretty good, considering the image on the left is made of 110,592 pixels and the image on the right was reconstructed from a representation of that image made of a thousand pixels.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SzPts val="13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rtl="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Proxima Nova"/>
              <a:buNone/>
              <a:defRPr sz="2800">
                <a:solidFill>
                  <a:schemeClr val="lt1"/>
                </a:solidFill>
                <a:latin typeface="Proxima Nova"/>
                <a:ea typeface="Proxima Nova"/>
                <a:cs typeface="Proxima Nova"/>
                <a:sym typeface="Proxima Nova"/>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Proxima Nova"/>
              <a:buChar char="●"/>
              <a:defRPr sz="1300">
                <a:solidFill>
                  <a:schemeClr val="dk2"/>
                </a:solidFill>
                <a:latin typeface="Proxima Nova"/>
                <a:ea typeface="Proxima Nova"/>
                <a:cs typeface="Proxima Nova"/>
                <a:sym typeface="Proxima Nova"/>
              </a:defRPr>
            </a:lvl1pPr>
            <a:lvl2pPr marL="914400" lvl="1"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2pPr>
            <a:lvl3pPr marL="1371600" lvl="2"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3pPr>
            <a:lvl4pPr marL="1828800" lvl="3"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4pPr>
            <a:lvl5pPr marL="2286000" lvl="4"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5pPr>
            <a:lvl6pPr marL="2743200" lvl="5"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6pPr>
            <a:lvl7pPr marL="3200400" lvl="6"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7pPr>
            <a:lvl8pPr marL="3657600" lvl="7"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8pPr>
            <a:lvl9pPr marL="4114800" lvl="8" indent="-298450" rtl="0">
              <a:lnSpc>
                <a:spcPct val="115000"/>
              </a:lnSpc>
              <a:spcBef>
                <a:spcPts val="1600"/>
              </a:spcBef>
              <a:spcAft>
                <a:spcPts val="1600"/>
              </a:spcAft>
              <a:buClr>
                <a:schemeClr val="dk2"/>
              </a:buClr>
              <a:buSzPts val="1100"/>
              <a:buFont typeface="Proxima Nova"/>
              <a:buChar char="■"/>
              <a:defRPr sz="1100">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a:solidFill>
                  <a:srgbClr val="000000"/>
                </a:solidFill>
              </a:rPr>
              <a:t>Deep learning for analysing immune cell interactions</a:t>
            </a:r>
            <a:endParaRPr>
              <a:solidFill>
                <a:srgbClr val="000000"/>
              </a:solidFill>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a:solidFill>
                  <a:srgbClr val="000000"/>
                </a:solidFill>
              </a:rPr>
              <a:t>Level 4 Honours Project – Leonore Papaloizos</a:t>
            </a:r>
            <a:endParaRPr>
              <a:solidFill>
                <a:srgbClr val="000000"/>
              </a:solidFill>
            </a:endParaRPr>
          </a:p>
        </p:txBody>
      </p:sp>
      <p:pic>
        <p:nvPicPr>
          <p:cNvPr id="2" name="Audio 1">
            <a:hlinkClick r:id="" action="ppaction://media"/>
            <a:extLst>
              <a:ext uri="{FF2B5EF4-FFF2-40B4-BE49-F238E27FC236}">
                <a16:creationId xmlns:a16="http://schemas.microsoft.com/office/drawing/2014/main" id="{0CE65267-2B1D-9E45-AC61-E4F37F42190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618"/>
    </mc:Choice>
    <mc:Fallback>
      <p:transition spd="slow" advTm="16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Can we find an underlying structure in the images of immune cells?</a:t>
            </a:r>
            <a:endParaRPr sz="2000"/>
          </a:p>
        </p:txBody>
      </p:sp>
      <p:pic>
        <p:nvPicPr>
          <p:cNvPr id="190" name="Google Shape;190;p22"/>
          <p:cNvPicPr preferRelativeResize="0"/>
          <p:nvPr/>
        </p:nvPicPr>
        <p:blipFill>
          <a:blip r:embed="rId3">
            <a:alphaModFix/>
          </a:blip>
          <a:stretch>
            <a:fillRect/>
          </a:stretch>
        </p:blipFill>
        <p:spPr>
          <a:xfrm>
            <a:off x="648376" y="1843800"/>
            <a:ext cx="2240273" cy="2344932"/>
          </a:xfrm>
          <a:prstGeom prst="rect">
            <a:avLst/>
          </a:prstGeom>
          <a:noFill/>
          <a:ln>
            <a:noFill/>
          </a:ln>
        </p:spPr>
      </p:pic>
      <p:sp>
        <p:nvSpPr>
          <p:cNvPr id="191" name="Google Shape;191;p22"/>
          <p:cNvSpPr txBox="1"/>
          <p:nvPr/>
        </p:nvSpPr>
        <p:spPr>
          <a:xfrm>
            <a:off x="2572350" y="1800200"/>
            <a:ext cx="1562700" cy="9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a:ea typeface="Calibri"/>
                <a:cs typeface="Calibri"/>
                <a:sym typeface="Calibri"/>
              </a:rPr>
              <a:t>← non-reduced</a:t>
            </a:r>
            <a:endParaRPr>
              <a:latin typeface="Calibri"/>
              <a:ea typeface="Calibri"/>
              <a:cs typeface="Calibri"/>
              <a:sym typeface="Calibri"/>
            </a:endParaRPr>
          </a:p>
          <a:p>
            <a:pPr marL="0" lvl="0" indent="0" algn="r" rtl="0">
              <a:spcBef>
                <a:spcPts val="0"/>
              </a:spcBef>
              <a:spcAft>
                <a:spcPts val="0"/>
              </a:spcAft>
              <a:buNone/>
            </a:pPr>
            <a:r>
              <a:rPr lang="en-GB">
                <a:latin typeface="Calibri"/>
                <a:ea typeface="Calibri"/>
                <a:cs typeface="Calibri"/>
                <a:sym typeface="Calibri"/>
              </a:rPr>
              <a:t>reduced → </a:t>
            </a:r>
            <a:endParaRPr>
              <a:latin typeface="Calibri"/>
              <a:ea typeface="Calibri"/>
              <a:cs typeface="Calibri"/>
              <a:sym typeface="Calibri"/>
            </a:endParaRPr>
          </a:p>
        </p:txBody>
      </p:sp>
      <p:pic>
        <p:nvPicPr>
          <p:cNvPr id="192" name="Google Shape;192;p22"/>
          <p:cNvPicPr preferRelativeResize="0"/>
          <p:nvPr/>
        </p:nvPicPr>
        <p:blipFill>
          <a:blip r:embed="rId4">
            <a:alphaModFix/>
          </a:blip>
          <a:stretch>
            <a:fillRect/>
          </a:stretch>
        </p:blipFill>
        <p:spPr>
          <a:xfrm>
            <a:off x="4325650" y="1593400"/>
            <a:ext cx="3244818" cy="303850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Can we quantify interaction in unseen images of immune cells?</a:t>
            </a:r>
            <a:endParaRPr sz="2000"/>
          </a:p>
        </p:txBody>
      </p:sp>
      <p:sp>
        <p:nvSpPr>
          <p:cNvPr id="198" name="Google Shape;198;p23"/>
          <p:cNvSpPr txBox="1">
            <a:spLocks noGrp="1"/>
          </p:cNvSpPr>
          <p:nvPr>
            <p:ph type="body" idx="1"/>
          </p:nvPr>
        </p:nvSpPr>
        <p:spPr>
          <a:xfrm>
            <a:off x="819150" y="4090100"/>
            <a:ext cx="7505700" cy="3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rgbClr val="000000"/>
                </a:solidFill>
                <a:highlight>
                  <a:srgbClr val="FFFFFF"/>
                </a:highlight>
                <a:latin typeface="Courier New"/>
                <a:ea typeface="Courier New"/>
                <a:cs typeface="Courier New"/>
                <a:sym typeface="Courier New"/>
              </a:rPr>
              <a:t>RMSE score: 1.838, SD 4.583 (true SD: 4.853)</a:t>
            </a:r>
            <a:endParaRPr/>
          </a:p>
        </p:txBody>
      </p:sp>
      <p:pic>
        <p:nvPicPr>
          <p:cNvPr id="199" name="Google Shape;199;p23"/>
          <p:cNvPicPr preferRelativeResize="0"/>
          <p:nvPr/>
        </p:nvPicPr>
        <p:blipFill>
          <a:blip r:embed="rId3">
            <a:alphaModFix/>
          </a:blip>
          <a:stretch>
            <a:fillRect/>
          </a:stretch>
        </p:blipFill>
        <p:spPr>
          <a:xfrm>
            <a:off x="819150" y="1484728"/>
            <a:ext cx="7340447" cy="2448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Summary</a:t>
            </a:r>
            <a:endParaRPr/>
          </a:p>
        </p:txBody>
      </p:sp>
      <p:sp>
        <p:nvSpPr>
          <p:cNvPr id="205" name="Google Shape;205;p2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GB" sz="2400"/>
              <a:t>Is there an underlying structure in images of immune cells under different experimental conditions? → </a:t>
            </a:r>
            <a:r>
              <a:rPr lang="en-GB" sz="2400">
                <a:highlight>
                  <a:srgbClr val="FFD966"/>
                </a:highlight>
              </a:rPr>
              <a:t>maybe...</a:t>
            </a:r>
            <a:endParaRPr sz="2400">
              <a:highlight>
                <a:srgbClr val="FFD966"/>
              </a:highlight>
            </a:endParaRPr>
          </a:p>
          <a:p>
            <a:pPr marL="457200" lvl="0" indent="-381000" algn="l" rtl="0">
              <a:spcBef>
                <a:spcPts val="2000"/>
              </a:spcBef>
              <a:spcAft>
                <a:spcPts val="1600"/>
              </a:spcAft>
              <a:buSzPts val="2400"/>
              <a:buChar char="●"/>
            </a:pPr>
            <a:r>
              <a:rPr lang="en-GB" sz="2400"/>
              <a:t>Can we quantify interaction from an image of immune cells? → </a:t>
            </a:r>
            <a:r>
              <a:rPr lang="en-GB" sz="2400">
                <a:highlight>
                  <a:srgbClr val="FFD966"/>
                </a:highlight>
              </a:rPr>
              <a:t>yes</a:t>
            </a:r>
            <a:endParaRPr>
              <a:highlight>
                <a:srgbClr val="FFD966"/>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Motivation</a:t>
            </a:r>
            <a:endParaRPr/>
          </a:p>
        </p:txBody>
      </p:sp>
      <p:sp>
        <p:nvSpPr>
          <p:cNvPr id="135" name="Google Shape;135;p14"/>
          <p:cNvSpPr txBox="1">
            <a:spLocks noGrp="1"/>
          </p:cNvSpPr>
          <p:nvPr>
            <p:ph type="body" idx="1"/>
          </p:nvPr>
        </p:nvSpPr>
        <p:spPr>
          <a:xfrm>
            <a:off x="819160" y="1466100"/>
            <a:ext cx="12189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Let’s talk about our immune system!</a:t>
            </a:r>
            <a:endParaRPr/>
          </a:p>
        </p:txBody>
      </p:sp>
      <p:pic>
        <p:nvPicPr>
          <p:cNvPr id="136" name="Google Shape;136;p14"/>
          <p:cNvPicPr preferRelativeResize="0"/>
          <p:nvPr/>
        </p:nvPicPr>
        <p:blipFill>
          <a:blip r:embed="rId3">
            <a:alphaModFix/>
          </a:blip>
          <a:stretch>
            <a:fillRect/>
          </a:stretch>
        </p:blipFill>
        <p:spPr>
          <a:xfrm>
            <a:off x="2269000" y="1466090"/>
            <a:ext cx="6321600" cy="3323134"/>
          </a:xfrm>
          <a:prstGeom prst="rect">
            <a:avLst/>
          </a:prstGeom>
          <a:noFill/>
          <a:ln>
            <a:noFill/>
          </a:ln>
        </p:spPr>
      </p:pic>
      <p:sp>
        <p:nvSpPr>
          <p:cNvPr id="137" name="Google Shape;137;p14"/>
          <p:cNvSpPr/>
          <p:nvPr/>
        </p:nvSpPr>
        <p:spPr>
          <a:xfrm>
            <a:off x="4219650" y="3313700"/>
            <a:ext cx="704700" cy="704700"/>
          </a:xfrm>
          <a:prstGeom prst="hear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14"/>
          <p:cNvPicPr preferRelativeResize="0"/>
          <p:nvPr/>
        </p:nvPicPr>
        <p:blipFill>
          <a:blip r:embed="rId4">
            <a:alphaModFix/>
          </a:blip>
          <a:stretch>
            <a:fillRect/>
          </a:stretch>
        </p:blipFill>
        <p:spPr>
          <a:xfrm>
            <a:off x="4870375" y="2916926"/>
            <a:ext cx="1293701" cy="1293701"/>
          </a:xfrm>
          <a:prstGeom prst="rect">
            <a:avLst/>
          </a:prstGeom>
          <a:noFill/>
          <a:ln>
            <a:noFill/>
          </a:ln>
        </p:spPr>
      </p:pic>
      <p:pic>
        <p:nvPicPr>
          <p:cNvPr id="139" name="Google Shape;139;p14"/>
          <p:cNvPicPr preferRelativeResize="0"/>
          <p:nvPr/>
        </p:nvPicPr>
        <p:blipFill>
          <a:blip r:embed="rId5">
            <a:alphaModFix/>
          </a:blip>
          <a:stretch>
            <a:fillRect/>
          </a:stretch>
        </p:blipFill>
        <p:spPr>
          <a:xfrm>
            <a:off x="4569068" y="1745261"/>
            <a:ext cx="1721473" cy="1721502"/>
          </a:xfrm>
          <a:prstGeom prst="rect">
            <a:avLst/>
          </a:prstGeom>
          <a:noFill/>
          <a:ln>
            <a:noFill/>
          </a:ln>
        </p:spPr>
      </p:pic>
      <p:pic>
        <p:nvPicPr>
          <p:cNvPr id="140" name="Google Shape;140;p14"/>
          <p:cNvPicPr preferRelativeResize="0"/>
          <p:nvPr/>
        </p:nvPicPr>
        <p:blipFill>
          <a:blip r:embed="rId6">
            <a:alphaModFix/>
          </a:blip>
          <a:stretch>
            <a:fillRect/>
          </a:stretch>
        </p:blipFill>
        <p:spPr>
          <a:xfrm>
            <a:off x="6033652" y="3315500"/>
            <a:ext cx="709850" cy="70983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can the interaction between immune cells be analysed with deep learning?</a:t>
            </a:r>
            <a:endParaRPr/>
          </a:p>
        </p:txBody>
      </p:sp>
      <p:sp>
        <p:nvSpPr>
          <p:cNvPr id="146" name="Google Shape;146;p15"/>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500"/>
              <a:t>We have a large amount of imaging data available</a:t>
            </a:r>
            <a:endParaRPr sz="1500"/>
          </a:p>
          <a:p>
            <a:pPr marL="914400" lvl="1" indent="-323850" algn="l" rtl="0">
              <a:spcBef>
                <a:spcPts val="0"/>
              </a:spcBef>
              <a:spcAft>
                <a:spcPts val="0"/>
              </a:spcAft>
              <a:buSzPts val="1500"/>
              <a:buChar char="○"/>
            </a:pPr>
            <a:r>
              <a:rPr lang="en-GB" sz="1500"/>
              <a:t>High-dimensional</a:t>
            </a:r>
            <a:endParaRPr sz="1500"/>
          </a:p>
          <a:p>
            <a:pPr marL="457200" lvl="0" indent="-323850" algn="l" rtl="0">
              <a:spcBef>
                <a:spcPts val="1000"/>
              </a:spcBef>
              <a:spcAft>
                <a:spcPts val="0"/>
              </a:spcAft>
              <a:buSzPts val="1500"/>
              <a:buChar char="●"/>
            </a:pPr>
            <a:r>
              <a:rPr lang="en-GB" sz="1500"/>
              <a:t>Previous research has shown neural networks are efficient in processing images</a:t>
            </a:r>
            <a:endParaRPr sz="1500"/>
          </a:p>
          <a:p>
            <a:pPr marL="914400" lvl="1" indent="-323850" algn="l" rtl="0">
              <a:spcBef>
                <a:spcPts val="0"/>
              </a:spcBef>
              <a:spcAft>
                <a:spcPts val="0"/>
              </a:spcAft>
              <a:buSzPts val="1500"/>
              <a:buChar char="○"/>
            </a:pPr>
            <a:r>
              <a:rPr lang="en-GB" sz="1500"/>
              <a:t>Recent advances have successfully applied deep learning to cancer research </a:t>
            </a:r>
            <a:endParaRPr sz="1500"/>
          </a:p>
          <a:p>
            <a:pPr marL="457200" lvl="0" indent="-323850" algn="l" rtl="0">
              <a:spcBef>
                <a:spcPts val="1000"/>
              </a:spcBef>
              <a:spcAft>
                <a:spcPts val="0"/>
              </a:spcAft>
              <a:buSzPts val="1500"/>
              <a:buChar char="●"/>
            </a:pPr>
            <a:r>
              <a:rPr lang="en-GB" sz="1500"/>
              <a:t>We want to explore the use of autoencoders for analysing these images</a:t>
            </a:r>
            <a:endParaRPr sz="1500"/>
          </a:p>
          <a:p>
            <a:pPr marL="914400" lvl="1" indent="-323850" algn="l" rtl="0">
              <a:spcBef>
                <a:spcPts val="0"/>
              </a:spcBef>
              <a:spcAft>
                <a:spcPts val="0"/>
              </a:spcAft>
              <a:buSzPts val="1500"/>
              <a:buChar char="○"/>
            </a:pPr>
            <a:r>
              <a:rPr lang="en-GB" sz="1500"/>
              <a:t>Unsupervised learning → visualisation of the data in 2D plane</a:t>
            </a:r>
            <a:endParaRPr sz="1500"/>
          </a:p>
          <a:p>
            <a:pPr marL="914400" lvl="1" indent="-323850" algn="l" rtl="0">
              <a:spcBef>
                <a:spcPts val="0"/>
              </a:spcBef>
              <a:spcAft>
                <a:spcPts val="0"/>
              </a:spcAft>
              <a:buSzPts val="1500"/>
              <a:buChar char="○"/>
            </a:pPr>
            <a:r>
              <a:rPr lang="en-GB" sz="1500"/>
              <a:t>Building block for supervised learning → regression</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are the aims of this research?</a:t>
            </a:r>
            <a:endParaRPr/>
          </a:p>
        </p:txBody>
      </p:sp>
      <p:sp>
        <p:nvSpPr>
          <p:cNvPr id="152" name="Google Shape;152;p16"/>
          <p:cNvSpPr txBox="1">
            <a:spLocks noGrp="1"/>
          </p:cNvSpPr>
          <p:nvPr>
            <p:ph type="body" idx="1"/>
          </p:nvPr>
        </p:nvSpPr>
        <p:spPr>
          <a:xfrm>
            <a:off x="819150" y="1800200"/>
            <a:ext cx="7505700" cy="2982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GB" sz="2400"/>
              <a:t>Is there an underlying structure in images of immune cells under different experimental conditions?</a:t>
            </a:r>
            <a:endParaRPr sz="2400"/>
          </a:p>
          <a:p>
            <a:pPr marL="457200" lvl="0" indent="-381000" algn="l" rtl="0">
              <a:spcBef>
                <a:spcPts val="2000"/>
              </a:spcBef>
              <a:spcAft>
                <a:spcPts val="1600"/>
              </a:spcAft>
              <a:buSzPts val="2400"/>
              <a:buChar char="●"/>
            </a:pPr>
            <a:r>
              <a:rPr lang="en-GB" sz="2400"/>
              <a:t>Can we quantify interaction from an image of immune cells?</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Illustration</a:t>
            </a:r>
            <a:endParaRPr/>
          </a:p>
        </p:txBody>
      </p:sp>
      <p:pic>
        <p:nvPicPr>
          <p:cNvPr id="158" name="Google Shape;158;p17"/>
          <p:cNvPicPr preferRelativeResize="0"/>
          <p:nvPr/>
        </p:nvPicPr>
        <p:blipFill>
          <a:blip r:embed="rId3">
            <a:alphaModFix/>
          </a:blip>
          <a:stretch>
            <a:fillRect/>
          </a:stretch>
        </p:blipFill>
        <p:spPr>
          <a:xfrm>
            <a:off x="819150" y="1495400"/>
            <a:ext cx="3221248" cy="3221248"/>
          </a:xfrm>
          <a:prstGeom prst="rect">
            <a:avLst/>
          </a:prstGeom>
          <a:noFill/>
          <a:ln>
            <a:noFill/>
          </a:ln>
        </p:spPr>
      </p:pic>
      <p:pic>
        <p:nvPicPr>
          <p:cNvPr id="159" name="Google Shape;159;p17"/>
          <p:cNvPicPr preferRelativeResize="0"/>
          <p:nvPr/>
        </p:nvPicPr>
        <p:blipFill>
          <a:blip r:embed="rId4">
            <a:alphaModFix/>
          </a:blip>
          <a:stretch>
            <a:fillRect/>
          </a:stretch>
        </p:blipFill>
        <p:spPr>
          <a:xfrm>
            <a:off x="4857725" y="1495400"/>
            <a:ext cx="3221248" cy="322124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was build?</a:t>
            </a:r>
            <a:endParaRPr/>
          </a:p>
        </p:txBody>
      </p:sp>
      <p:pic>
        <p:nvPicPr>
          <p:cNvPr id="165" name="Google Shape;165;p18"/>
          <p:cNvPicPr preferRelativeResize="0"/>
          <p:nvPr/>
        </p:nvPicPr>
        <p:blipFill>
          <a:blip r:embed="rId3">
            <a:alphaModFix/>
          </a:blip>
          <a:stretch>
            <a:fillRect/>
          </a:stretch>
        </p:blipFill>
        <p:spPr>
          <a:xfrm>
            <a:off x="1193414" y="1394700"/>
            <a:ext cx="6757174" cy="35099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the structure of the autoencoder?</a:t>
            </a:r>
            <a:endParaRPr/>
          </a:p>
        </p:txBody>
      </p:sp>
      <p:sp>
        <p:nvSpPr>
          <p:cNvPr id="171" name="Google Shape;171;p1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2" name="Google Shape;172;p19"/>
          <p:cNvPicPr preferRelativeResize="0"/>
          <p:nvPr/>
        </p:nvPicPr>
        <p:blipFill>
          <a:blip r:embed="rId3">
            <a:alphaModFix/>
          </a:blip>
          <a:stretch>
            <a:fillRect/>
          </a:stretch>
        </p:blipFill>
        <p:spPr>
          <a:xfrm>
            <a:off x="858950" y="1717801"/>
            <a:ext cx="7465897" cy="272092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the structure of the regression model?</a:t>
            </a:r>
            <a:endParaRPr/>
          </a:p>
        </p:txBody>
      </p:sp>
      <p:pic>
        <p:nvPicPr>
          <p:cNvPr id="178" name="Google Shape;178;p20"/>
          <p:cNvPicPr preferRelativeResize="0"/>
          <p:nvPr/>
        </p:nvPicPr>
        <p:blipFill>
          <a:blip r:embed="rId3">
            <a:alphaModFix/>
          </a:blip>
          <a:stretch>
            <a:fillRect/>
          </a:stretch>
        </p:blipFill>
        <p:spPr>
          <a:xfrm>
            <a:off x="1720438" y="1929125"/>
            <a:ext cx="5703125" cy="25559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How well can we reconstruct images with an autoencoder?</a:t>
            </a:r>
            <a:endParaRPr sz="2000"/>
          </a:p>
        </p:txBody>
      </p:sp>
      <p:pic>
        <p:nvPicPr>
          <p:cNvPr id="184" name="Google Shape;184;p21"/>
          <p:cNvPicPr preferRelativeResize="0"/>
          <p:nvPr/>
        </p:nvPicPr>
        <p:blipFill rotWithShape="1">
          <a:blip r:embed="rId3">
            <a:alphaModFix/>
          </a:blip>
          <a:srcRect t="26329" b="28992"/>
          <a:stretch/>
        </p:blipFill>
        <p:spPr>
          <a:xfrm>
            <a:off x="577050" y="1303225"/>
            <a:ext cx="7550397" cy="3373276"/>
          </a:xfrm>
          <a:prstGeom prst="rect">
            <a:avLst/>
          </a:prstGeom>
          <a:noFill/>
          <a:ln>
            <a:noFill/>
          </a:ln>
        </p:spPr>
      </p:pic>
    </p:spTree>
  </p:cSld>
  <p:clrMapOvr>
    <a:masterClrMapping/>
  </p:clrMapOvr>
</p:sld>
</file>

<file path=ppt/theme/theme1.xml><?xml version="1.0" encoding="utf-8"?>
<a:theme xmlns:a="http://schemas.openxmlformats.org/drawingml/2006/main" name="DL">
  <a:themeElements>
    <a:clrScheme name="Shift">
      <a:dk1>
        <a:srgbClr val="FFFFFF"/>
      </a:dk1>
      <a:lt1>
        <a:srgbClr val="F6B26B"/>
      </a:lt1>
      <a:dk2>
        <a:srgbClr val="233A44"/>
      </a:dk2>
      <a:lt2>
        <a:srgbClr val="D9D9D9"/>
      </a:lt2>
      <a:accent1>
        <a:srgbClr val="00796B"/>
      </a:accent1>
      <a:accent2>
        <a:srgbClr val="D9563F"/>
      </a:accent2>
      <a:accent3>
        <a:srgbClr val="E06666"/>
      </a:accent3>
      <a:accent4>
        <a:srgbClr val="93C47D"/>
      </a:accent4>
      <a:accent5>
        <a:srgbClr val="3D4594"/>
      </a:accent5>
      <a:accent6>
        <a:srgbClr val="4A86E8"/>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1723</Words>
  <Application>Microsoft Macintosh PowerPoint</Application>
  <PresentationFormat>On-screen Show (16:9)</PresentationFormat>
  <Paragraphs>79</Paragraphs>
  <Slides>12</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Arial</vt:lpstr>
      <vt:lpstr>Courier New</vt:lpstr>
      <vt:lpstr>Nunito</vt:lpstr>
      <vt:lpstr>Proxima Nova</vt:lpstr>
      <vt:lpstr>Calibri</vt:lpstr>
      <vt:lpstr>Lato</vt:lpstr>
      <vt:lpstr>DL</vt:lpstr>
      <vt:lpstr>Deep learning for analysing immune cell interactions</vt:lpstr>
      <vt:lpstr>Motivation</vt:lpstr>
      <vt:lpstr>How can the interaction between immune cells be analysed with deep learning?</vt:lpstr>
      <vt:lpstr>What are the aims of this research?</vt:lpstr>
      <vt:lpstr>Illustration</vt:lpstr>
      <vt:lpstr>What was build?</vt:lpstr>
      <vt:lpstr>What is the structure of the autoencoder?</vt:lpstr>
      <vt:lpstr>What is the structure of the regression model?</vt:lpstr>
      <vt:lpstr>How well can we reconstruct images with an autoencoder?</vt:lpstr>
      <vt:lpstr>Can we find an underlying structure in the images of immune cells?</vt:lpstr>
      <vt:lpstr>Can we quantify interaction in unseen images of immune cells?</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analysing immune cell interactions</dc:title>
  <cp:lastModifiedBy>Leonore Papaloizos (student)</cp:lastModifiedBy>
  <cp:revision>1</cp:revision>
  <dcterms:modified xsi:type="dcterms:W3CDTF">2020-03-30T18:59:47Z</dcterms:modified>
</cp:coreProperties>
</file>